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 id="2147483670" r:id="rId5"/>
  </p:sldMasterIdLst>
  <p:sldIdLst>
    <p:sldId id="265" r:id="rId6"/>
    <p:sldId id="286" r:id="rId7"/>
    <p:sldId id="287" r:id="rId8"/>
    <p:sldId id="288" r:id="rId9"/>
    <p:sldId id="289" r:id="rId10"/>
    <p:sldId id="290" r:id="rId11"/>
    <p:sldId id="291" r:id="rId12"/>
    <p:sldId id="292" r:id="rId13"/>
    <p:sldId id="294" r:id="rId14"/>
    <p:sldId id="295" r:id="rId15"/>
    <p:sldId id="29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cer" initials="A" lastIdx="1" clrIdx="0">
    <p:extLst>
      <p:ext uri="{19B8F6BF-5375-455C-9EA6-DF929625EA0E}">
        <p15:presenceInfo xmlns:p15="http://schemas.microsoft.com/office/powerpoint/2012/main" userId="Ac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4/8/2022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414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4/8/2022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05278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BE1D723-8F53-4F53-90B0-1982A396982E}" type="datetime1">
              <a:rPr lang="en-US" smtClean="0"/>
              <a:t>4/8/2022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2976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4/8/2022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4002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4/8/2022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269773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4/8/2022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1133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1775B394-D9F9-4F0C-B15D-605F45CB9E9F}" type="datetime1">
              <a:rPr lang="en-US" smtClean="0"/>
              <a:t>4/8/2022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271606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9667345-2558-425A-8533-9BFDBCE15005}" type="datetime1">
              <a:rPr lang="en-US" smtClean="0"/>
              <a:t>4/8/2022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8759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92BEA474-078D-4E9B-9B14-09A87B19DC46}" type="datetime1">
              <a:rPr lang="en-US" smtClean="0"/>
              <a:t>4/8/2022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31624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4/8/2022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5211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4/8/2022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59127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4/8/2022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387059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4/8/2022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3684305"/>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4/8/2022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852336702"/>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4/8/2022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55023847"/>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2D6E202-B606-4609-B914-27C9371A1F6D}" type="datetime1">
              <a:rPr lang="en-US" smtClean="0"/>
              <a:t>4/8/2022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0624564"/>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2D6E202-B606-4609-B914-27C9371A1F6D}" type="datetime1">
              <a:rPr lang="en-US" smtClean="0"/>
              <a:t>4/8/2022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98092311"/>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4/8/2022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34630395"/>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4/8/2022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6219525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4/8/2022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0427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4/8/2022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24905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4/8/2022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23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4/8/2022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4820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4/8/2022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6209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4/8/2022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51615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4/8/2022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0894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18" Type="http://schemas.openxmlformats.org/officeDocument/2006/relationships/theme" Target="../theme/theme2.xml"/><Relationship Id="rId3" Type="http://schemas.openxmlformats.org/officeDocument/2006/relationships/slideLayout" Target="../slideLayouts/slideLayout12.xml"/><Relationship Id="rId21" Type="http://schemas.openxmlformats.org/officeDocument/2006/relationships/image" Target="../media/image4.png"/><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image" Target="../media/image3.png"/><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10" Type="http://schemas.openxmlformats.org/officeDocument/2006/relationships/slideLayout" Target="../slideLayouts/slideLayout19.xml"/><Relationship Id="rId19" Type="http://schemas.openxmlformats.org/officeDocument/2006/relationships/image" Target="../media/image2.png"/><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4/8/2022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127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2D6E202-B606-4609-B914-27C9371A1F6D}" type="datetime1">
              <a:rPr lang="en-US" smtClean="0"/>
              <a:t>4/8/2022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193206723"/>
      </p:ext>
    </p:extLst>
  </p:cSld>
  <p:clrMap bg1="dk1" tx1="lt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hyperlink" Target="https://en.wikipedia.org/wiki/C%2B%2B" TargetMode="External"/><Relationship Id="rId13" Type="http://schemas.openxmlformats.org/officeDocument/2006/relationships/hyperlink" Target="https://en.wikipedia.org/wiki/Virtual_reality" TargetMode="External"/><Relationship Id="rId3" Type="http://schemas.openxmlformats.org/officeDocument/2006/relationships/hyperlink" Target="https://en.wikipedia.org/wiki/Epic_Games" TargetMode="External"/><Relationship Id="rId7" Type="http://schemas.openxmlformats.org/officeDocument/2006/relationships/hyperlink" Target="https://en.wikipedia.org/wiki/Three-dimensional_space" TargetMode="External"/><Relationship Id="rId12" Type="http://schemas.openxmlformats.org/officeDocument/2006/relationships/hyperlink" Target="https://en.wikipedia.org/wiki/Video_game_console" TargetMode="External"/><Relationship Id="rId2" Type="http://schemas.openxmlformats.org/officeDocument/2006/relationships/hyperlink" Target="https://en.wikipedia.org/wiki/Game_engine" TargetMode="External"/><Relationship Id="rId1" Type="http://schemas.openxmlformats.org/officeDocument/2006/relationships/slideLayout" Target="../slideLayouts/slideLayout2.xml"/><Relationship Id="rId6" Type="http://schemas.openxmlformats.org/officeDocument/2006/relationships/hyperlink" Target="https://en.wikipedia.org/wiki/Personal_computer" TargetMode="External"/><Relationship Id="rId11" Type="http://schemas.openxmlformats.org/officeDocument/2006/relationships/hyperlink" Target="https://en.wikipedia.org/wiki/Mobile_phone" TargetMode="External"/><Relationship Id="rId5" Type="http://schemas.openxmlformats.org/officeDocument/2006/relationships/hyperlink" Target="https://en.wikipedia.org/wiki/Unreal_(1998_video_game)" TargetMode="External"/><Relationship Id="rId10" Type="http://schemas.openxmlformats.org/officeDocument/2006/relationships/hyperlink" Target="https://en.wikipedia.org/wiki/Desktop_computer" TargetMode="External"/><Relationship Id="rId4" Type="http://schemas.openxmlformats.org/officeDocument/2006/relationships/hyperlink" Target="https://en.wikipedia.org/wiki/First-person_shooter" TargetMode="External"/><Relationship Id="rId9" Type="http://schemas.openxmlformats.org/officeDocument/2006/relationships/hyperlink" Target="https://en.wikipedia.org/wiki/Software_portability" TargetMode="External"/><Relationship Id="rId14" Type="http://schemas.openxmlformats.org/officeDocument/2006/relationships/image" Target="../media/image7.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5" name="Picture 4">
            <a:extLst>
              <a:ext uri="{FF2B5EF4-FFF2-40B4-BE49-F238E27FC236}">
                <a16:creationId xmlns:a16="http://schemas.microsoft.com/office/drawing/2014/main" id="{1FD526C9-A8C7-41E6-85BB-39F06C858A2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167700"/>
            <a:ext cx="12191980" cy="6858000"/>
          </a:xfrm>
          <a:prstGeom prst="rect">
            <a:avLst/>
          </a:prstGeom>
        </p:spPr>
      </p:pic>
      <p:sp>
        <p:nvSpPr>
          <p:cNvPr id="30" name="Rectangle 29">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7912607" y="1263807"/>
            <a:ext cx="3761529" cy="3113121"/>
          </a:xfrm>
        </p:spPr>
        <p:txBody>
          <a:bodyPr anchor="b">
            <a:normAutofit/>
          </a:bodyPr>
          <a:lstStyle/>
          <a:p>
            <a:r>
              <a:rPr lang="en-US" sz="4400" dirty="0">
                <a:solidFill>
                  <a:schemeClr val="tx1"/>
                </a:solidFill>
              </a:rPr>
              <a:t>Industrial training in game development</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00114802719</a:t>
            </a:r>
          </a:p>
          <a:p>
            <a:pPr>
              <a:lnSpc>
                <a:spcPct val="100000"/>
              </a:lnSpc>
            </a:pPr>
            <a:r>
              <a:rPr lang="en-US" sz="1600" dirty="0" err="1"/>
              <a:t>Shivam</a:t>
            </a:r>
            <a:r>
              <a:rPr lang="en-US" sz="1600" dirty="0"/>
              <a:t> </a:t>
            </a:r>
            <a:r>
              <a:rPr lang="en-US" sz="1600" dirty="0" err="1"/>
              <a:t>chaturvvedi</a:t>
            </a:r>
            <a:endParaRPr lang="en-US" sz="1600" dirty="0"/>
          </a:p>
        </p:txBody>
      </p:sp>
      <p:cxnSp>
        <p:nvCxnSpPr>
          <p:cNvPr id="32" name="Straight Connector 31">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387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4015C-88BB-4E92-A4D7-08ACF3C70CF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45C3EAE-642C-435A-9A82-9871DE19645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B8E644A1-A203-4C20-A4A4-817DB9D36877}"/>
              </a:ext>
            </a:extLst>
          </p:cNvPr>
          <p:cNvPicPr>
            <a:picLocks noChangeAspect="1"/>
          </p:cNvPicPr>
          <p:nvPr/>
        </p:nvPicPr>
        <p:blipFill rotWithShape="1">
          <a:blip r:embed="rId2"/>
          <a:srcRect l="37647" t="27023" r="34926" b="50000"/>
          <a:stretch/>
        </p:blipFill>
        <p:spPr>
          <a:xfrm>
            <a:off x="367553" y="1079025"/>
            <a:ext cx="5486400" cy="5025940"/>
          </a:xfrm>
          <a:prstGeom prst="rect">
            <a:avLst/>
          </a:prstGeom>
        </p:spPr>
      </p:pic>
      <p:pic>
        <p:nvPicPr>
          <p:cNvPr id="7" name="Picture 6">
            <a:extLst>
              <a:ext uri="{FF2B5EF4-FFF2-40B4-BE49-F238E27FC236}">
                <a16:creationId xmlns:a16="http://schemas.microsoft.com/office/drawing/2014/main" id="{4C81F206-ED2A-447A-9804-7F79D07D5722}"/>
              </a:ext>
            </a:extLst>
          </p:cNvPr>
          <p:cNvPicPr>
            <a:picLocks noChangeAspect="1"/>
          </p:cNvPicPr>
          <p:nvPr/>
        </p:nvPicPr>
        <p:blipFill rotWithShape="1">
          <a:blip r:embed="rId2"/>
          <a:srcRect l="37941" t="65621" r="35441" b="8889"/>
          <a:stretch/>
        </p:blipFill>
        <p:spPr>
          <a:xfrm>
            <a:off x="5952565" y="1079025"/>
            <a:ext cx="5871881" cy="5025940"/>
          </a:xfrm>
          <a:prstGeom prst="rect">
            <a:avLst/>
          </a:prstGeom>
        </p:spPr>
      </p:pic>
    </p:spTree>
    <p:extLst>
      <p:ext uri="{BB962C8B-B14F-4D97-AF65-F5344CB8AC3E}">
        <p14:creationId xmlns:p14="http://schemas.microsoft.com/office/powerpoint/2010/main" val="10566573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16822-D99F-417E-AE75-CD8316436E48}"/>
              </a:ext>
            </a:extLst>
          </p:cNvPr>
          <p:cNvSpPr>
            <a:spLocks noGrp="1"/>
          </p:cNvSpPr>
          <p:nvPr>
            <p:ph type="title"/>
          </p:nvPr>
        </p:nvSpPr>
        <p:spPr/>
        <p:txBody>
          <a:bodyPr/>
          <a:lstStyle/>
          <a:p>
            <a:r>
              <a:rPr lang="en-US" dirty="0"/>
              <a:t>Future Scope-</a:t>
            </a:r>
            <a:endParaRPr lang="en-IN" dirty="0"/>
          </a:p>
        </p:txBody>
      </p:sp>
      <p:sp>
        <p:nvSpPr>
          <p:cNvPr id="3" name="Content Placeholder 2">
            <a:extLst>
              <a:ext uri="{FF2B5EF4-FFF2-40B4-BE49-F238E27FC236}">
                <a16:creationId xmlns:a16="http://schemas.microsoft.com/office/drawing/2014/main" id="{8CCE6AEF-FB7C-4102-8094-814398BA0F55}"/>
              </a:ext>
            </a:extLst>
          </p:cNvPr>
          <p:cNvSpPr>
            <a:spLocks noGrp="1"/>
          </p:cNvSpPr>
          <p:nvPr>
            <p:ph idx="1"/>
          </p:nvPr>
        </p:nvSpPr>
        <p:spPr>
          <a:xfrm>
            <a:off x="763665" y="1524950"/>
            <a:ext cx="8946541" cy="4195481"/>
          </a:xfrm>
        </p:spPr>
        <p:txBody>
          <a:bodyPr/>
          <a:lstStyle/>
          <a:p>
            <a:pPr marL="0" indent="0">
              <a:buNone/>
            </a:pPr>
            <a:r>
              <a:rPr lang="en-US" b="0" i="0" dirty="0">
                <a:solidFill>
                  <a:schemeClr val="tx1">
                    <a:lumMod val="95000"/>
                  </a:schemeClr>
                </a:solidFill>
                <a:effectLst/>
                <a:latin typeface="Glegoo"/>
              </a:rPr>
              <a:t>Game Designing is one of the most upcoming Courses for students who wanted to make a </a:t>
            </a:r>
            <a:r>
              <a:rPr lang="en-US" b="1" i="0" dirty="0">
                <a:solidFill>
                  <a:schemeClr val="tx1">
                    <a:lumMod val="95000"/>
                  </a:schemeClr>
                </a:solidFill>
                <a:effectLst/>
                <a:latin typeface="Glegoo"/>
              </a:rPr>
              <a:t>Game Designer Career in India</a:t>
            </a:r>
            <a:r>
              <a:rPr lang="en-US" b="0" i="0" dirty="0">
                <a:solidFill>
                  <a:schemeClr val="tx1">
                    <a:lumMod val="95000"/>
                  </a:schemeClr>
                </a:solidFill>
                <a:effectLst/>
                <a:latin typeface="Glegoo"/>
              </a:rPr>
              <a:t> in animation. The gaming industry is rapidly growing at a pace of 50% per annum. There is a very wide and bright future in game design in India.</a:t>
            </a:r>
          </a:p>
          <a:p>
            <a:pPr marL="0" indent="0">
              <a:buNone/>
            </a:pPr>
            <a:r>
              <a:rPr lang="en-US" b="1" i="0" dirty="0">
                <a:solidFill>
                  <a:schemeClr val="tx1">
                    <a:lumMod val="95000"/>
                  </a:schemeClr>
                </a:solidFill>
                <a:effectLst/>
                <a:latin typeface="arial" panose="020B0604020202020204" pitchFamily="34" charset="0"/>
              </a:rPr>
              <a:t>By 2022</a:t>
            </a:r>
            <a:r>
              <a:rPr lang="en-US" b="0" i="0" dirty="0">
                <a:solidFill>
                  <a:schemeClr val="tx1">
                    <a:lumMod val="95000"/>
                  </a:schemeClr>
                </a:solidFill>
                <a:effectLst/>
                <a:latin typeface="arial" panose="020B0604020202020204" pitchFamily="34" charset="0"/>
              </a:rPr>
              <a:t>, the gaming industry is projected to grow to USD 196 billion. In India, the number of game development companies has grown from 25 in the year 2010 to 275 in 2019, according to a study conducted by KPMG. ... The online gaming industry in India is projected to grow at 22% annually, to reach INR 12,000 crore by 2023.</a:t>
            </a:r>
            <a:endParaRPr lang="en-IN" dirty="0">
              <a:solidFill>
                <a:schemeClr val="tx1">
                  <a:lumMod val="95000"/>
                </a:schemeClr>
              </a:solidFill>
            </a:endParaRPr>
          </a:p>
        </p:txBody>
      </p:sp>
    </p:spTree>
    <p:extLst>
      <p:ext uri="{BB962C8B-B14F-4D97-AF65-F5344CB8AC3E}">
        <p14:creationId xmlns:p14="http://schemas.microsoft.com/office/powerpoint/2010/main" val="3148801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F0502020204030204"/>
              <a:ea typeface="+mn-ea"/>
              <a:cs typeface="+mn-cs"/>
            </a:endParaRPr>
          </a:p>
        </p:txBody>
      </p:sp>
      <p:sp>
        <p:nvSpPr>
          <p:cNvPr id="12" name="Rectangle 11">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a:xfrm>
            <a:off x="492370" y="516835"/>
            <a:ext cx="3084844" cy="5772840"/>
          </a:xfrm>
        </p:spPr>
        <p:txBody>
          <a:bodyPr anchor="ctr">
            <a:normAutofit/>
          </a:bodyPr>
          <a:lstStyle/>
          <a:p>
            <a:r>
              <a:rPr lang="en-US" sz="3600" dirty="0">
                <a:solidFill>
                  <a:schemeClr val="bg1"/>
                </a:solidFill>
              </a:rPr>
              <a:t>Game development in unreal engine.</a:t>
            </a:r>
          </a:p>
        </p:txBody>
      </p:sp>
      <p:sp>
        <p:nvSpPr>
          <p:cNvPr id="4" name="Content Placeholder 3">
            <a:extLst>
              <a:ext uri="{FF2B5EF4-FFF2-40B4-BE49-F238E27FC236}">
                <a16:creationId xmlns:a16="http://schemas.microsoft.com/office/drawing/2014/main" id="{0D5A5BF7-9D36-4688-87DF-52DDA6115EDA}"/>
              </a:ext>
            </a:extLst>
          </p:cNvPr>
          <p:cNvSpPr>
            <a:spLocks noGrp="1"/>
          </p:cNvSpPr>
          <p:nvPr>
            <p:ph idx="1"/>
          </p:nvPr>
        </p:nvSpPr>
        <p:spPr>
          <a:xfrm>
            <a:off x="4394446" y="516835"/>
            <a:ext cx="6752356" cy="5105612"/>
          </a:xfrm>
        </p:spPr>
        <p:txBody>
          <a:bodyPr/>
          <a:lstStyle/>
          <a:p>
            <a:r>
              <a:rPr lang="en-US" b="1" i="0" dirty="0">
                <a:solidFill>
                  <a:srgbClr val="202122"/>
                </a:solidFill>
                <a:effectLst/>
                <a:latin typeface="Arial" panose="020B0604020202020204" pitchFamily="34" charset="0"/>
              </a:rPr>
              <a:t>Unreal Engine</a:t>
            </a:r>
            <a:r>
              <a:rPr lang="en-US" b="0" i="0" dirty="0">
                <a:solidFill>
                  <a:srgbClr val="202122"/>
                </a:solidFill>
                <a:effectLst/>
                <a:latin typeface="Arial" panose="020B0604020202020204" pitchFamily="34" charset="0"/>
              </a:rPr>
              <a:t> (</a:t>
            </a:r>
            <a:r>
              <a:rPr lang="en-US" b="1" i="0" dirty="0">
                <a:solidFill>
                  <a:srgbClr val="202122"/>
                </a:solidFill>
                <a:effectLst/>
                <a:latin typeface="Arial" panose="020B0604020202020204" pitchFamily="34" charset="0"/>
              </a:rPr>
              <a:t>UE</a:t>
            </a:r>
            <a:r>
              <a:rPr lang="en-US" b="0" i="0" dirty="0">
                <a:solidFill>
                  <a:srgbClr val="202122"/>
                </a:solidFill>
                <a:effectLst/>
                <a:latin typeface="Arial" panose="020B0604020202020204" pitchFamily="34" charset="0"/>
              </a:rPr>
              <a:t> in short) is a </a:t>
            </a:r>
            <a:r>
              <a:rPr lang="en-US" b="0" i="0" u="none" strike="noStrike" dirty="0">
                <a:solidFill>
                  <a:srgbClr val="0645AD"/>
                </a:solidFill>
                <a:effectLst/>
                <a:latin typeface="Arial" panose="020B0604020202020204" pitchFamily="34" charset="0"/>
                <a:hlinkClick r:id="rId2" tooltip="Game engine"/>
              </a:rPr>
              <a:t>game engine</a:t>
            </a:r>
            <a:r>
              <a:rPr lang="en-US" b="0" i="0" dirty="0">
                <a:solidFill>
                  <a:srgbClr val="202122"/>
                </a:solidFill>
                <a:effectLst/>
                <a:latin typeface="Arial" panose="020B0604020202020204" pitchFamily="34" charset="0"/>
              </a:rPr>
              <a:t> developed by </a:t>
            </a:r>
            <a:r>
              <a:rPr lang="en-US" b="0" i="0" u="none" strike="noStrike" dirty="0">
                <a:solidFill>
                  <a:srgbClr val="0645AD"/>
                </a:solidFill>
                <a:effectLst/>
                <a:latin typeface="Arial" panose="020B0604020202020204" pitchFamily="34" charset="0"/>
                <a:hlinkClick r:id="rId3" tooltip="Epic Games"/>
              </a:rPr>
              <a:t>Epic Games</a:t>
            </a:r>
            <a:r>
              <a:rPr lang="en-US" b="0" i="0" dirty="0">
                <a:solidFill>
                  <a:srgbClr val="202122"/>
                </a:solidFill>
                <a:effectLst/>
                <a:latin typeface="Arial" panose="020B0604020202020204" pitchFamily="34" charset="0"/>
              </a:rPr>
              <a:t>, first showcased in the 1998 </a:t>
            </a:r>
            <a:r>
              <a:rPr lang="en-US" b="0" i="0" u="none" strike="noStrike" dirty="0">
                <a:solidFill>
                  <a:srgbClr val="0645AD"/>
                </a:solidFill>
                <a:effectLst/>
                <a:latin typeface="Arial" panose="020B0604020202020204" pitchFamily="34" charset="0"/>
                <a:hlinkClick r:id="rId4" tooltip="First-person shooter"/>
              </a:rPr>
              <a:t>first-person shooter</a:t>
            </a:r>
            <a:r>
              <a:rPr lang="en-US" b="0" i="0" dirty="0">
                <a:solidFill>
                  <a:srgbClr val="202122"/>
                </a:solidFill>
                <a:effectLst/>
                <a:latin typeface="Arial" panose="020B0604020202020204" pitchFamily="34" charset="0"/>
              </a:rPr>
              <a:t> game </a:t>
            </a:r>
            <a:r>
              <a:rPr lang="en-US" b="0" i="1" u="none" strike="noStrike" dirty="0">
                <a:solidFill>
                  <a:srgbClr val="0645AD"/>
                </a:solidFill>
                <a:effectLst/>
                <a:latin typeface="Arial" panose="020B0604020202020204" pitchFamily="34" charset="0"/>
                <a:hlinkClick r:id="rId5" tooltip="Unreal (1998 video game)"/>
              </a:rPr>
              <a:t>Unreal</a:t>
            </a:r>
            <a:r>
              <a:rPr lang="en-US" b="0" i="0" dirty="0">
                <a:solidFill>
                  <a:srgbClr val="202122"/>
                </a:solidFill>
                <a:effectLst/>
                <a:latin typeface="Arial" panose="020B0604020202020204" pitchFamily="34" charset="0"/>
              </a:rPr>
              <a:t>. Initially developed for </a:t>
            </a:r>
            <a:r>
              <a:rPr lang="en-US" b="0" i="0" u="none" strike="noStrike" dirty="0">
                <a:solidFill>
                  <a:srgbClr val="0645AD"/>
                </a:solidFill>
                <a:effectLst/>
                <a:latin typeface="Arial" panose="020B0604020202020204" pitchFamily="34" charset="0"/>
                <a:hlinkClick r:id="rId6" tooltip="Personal computer"/>
              </a:rPr>
              <a:t>PC</a:t>
            </a:r>
            <a:r>
              <a:rPr lang="en-US" b="0" i="0" dirty="0">
                <a:solidFill>
                  <a:srgbClr val="202122"/>
                </a:solidFill>
                <a:effectLst/>
                <a:latin typeface="Arial" panose="020B0604020202020204" pitchFamily="34" charset="0"/>
              </a:rPr>
              <a:t> first-person shooters, it has since been used in a variety of genres of </a:t>
            </a:r>
            <a:r>
              <a:rPr lang="en-US" b="0" i="0" u="none" strike="noStrike" dirty="0">
                <a:solidFill>
                  <a:srgbClr val="0645AD"/>
                </a:solidFill>
                <a:effectLst/>
                <a:latin typeface="Arial" panose="020B0604020202020204" pitchFamily="34" charset="0"/>
                <a:hlinkClick r:id="rId7" tooltip="Three-dimensional space"/>
              </a:rPr>
              <a:t>three-dimensional</a:t>
            </a:r>
            <a:r>
              <a:rPr lang="en-US" b="0" i="0" dirty="0">
                <a:solidFill>
                  <a:srgbClr val="202122"/>
                </a:solidFill>
                <a:effectLst/>
                <a:latin typeface="Arial" panose="020B0604020202020204" pitchFamily="34" charset="0"/>
              </a:rPr>
              <a:t> (3D) games and has seen adoption by other industries, most notably the film and television industry. Written in </a:t>
            </a:r>
            <a:r>
              <a:rPr lang="en-US" b="0" i="0" u="none" strike="noStrike" dirty="0">
                <a:solidFill>
                  <a:srgbClr val="0645AD"/>
                </a:solidFill>
                <a:effectLst/>
                <a:latin typeface="Arial" panose="020B0604020202020204" pitchFamily="34" charset="0"/>
                <a:hlinkClick r:id="rId8" tooltip="C++"/>
              </a:rPr>
              <a:t>C++</a:t>
            </a:r>
            <a:r>
              <a:rPr lang="en-US" b="0" i="0" dirty="0">
                <a:solidFill>
                  <a:srgbClr val="202122"/>
                </a:solidFill>
                <a:effectLst/>
                <a:latin typeface="Arial" panose="020B0604020202020204" pitchFamily="34" charset="0"/>
              </a:rPr>
              <a:t>, the Unreal Engine features a high degree of </a:t>
            </a:r>
            <a:r>
              <a:rPr lang="en-US" b="0" i="0" u="none" strike="noStrike" dirty="0">
                <a:solidFill>
                  <a:srgbClr val="0645AD"/>
                </a:solidFill>
                <a:effectLst/>
                <a:latin typeface="Arial" panose="020B0604020202020204" pitchFamily="34" charset="0"/>
                <a:hlinkClick r:id="rId9" tooltip="Software portability"/>
              </a:rPr>
              <a:t>portability</a:t>
            </a:r>
            <a:r>
              <a:rPr lang="en-US" b="0" i="0" dirty="0">
                <a:solidFill>
                  <a:srgbClr val="202122"/>
                </a:solidFill>
                <a:effectLst/>
                <a:latin typeface="Arial" panose="020B0604020202020204" pitchFamily="34" charset="0"/>
              </a:rPr>
              <a:t>, supporting a wide range of </a:t>
            </a:r>
            <a:r>
              <a:rPr lang="en-US" b="0" i="0" u="none" strike="noStrike" dirty="0">
                <a:solidFill>
                  <a:srgbClr val="0645AD"/>
                </a:solidFill>
                <a:effectLst/>
                <a:latin typeface="Arial" panose="020B0604020202020204" pitchFamily="34" charset="0"/>
                <a:hlinkClick r:id="rId10" tooltip="Desktop computer"/>
              </a:rPr>
              <a:t>desktop</a:t>
            </a:r>
            <a:r>
              <a:rPr lang="en-US" b="0" i="0" dirty="0">
                <a:solidFill>
                  <a:srgbClr val="202122"/>
                </a:solidFill>
                <a:effectLst/>
                <a:latin typeface="Arial" panose="020B0604020202020204" pitchFamily="34" charset="0"/>
              </a:rPr>
              <a:t>, </a:t>
            </a:r>
            <a:r>
              <a:rPr lang="en-US" b="0" i="0" u="none" strike="noStrike" dirty="0">
                <a:solidFill>
                  <a:srgbClr val="0645AD"/>
                </a:solidFill>
                <a:effectLst/>
                <a:latin typeface="Arial" panose="020B0604020202020204" pitchFamily="34" charset="0"/>
                <a:hlinkClick r:id="rId11" tooltip="Mobile phone"/>
              </a:rPr>
              <a:t>mobile</a:t>
            </a:r>
            <a:r>
              <a:rPr lang="en-US" b="0" i="0" dirty="0">
                <a:solidFill>
                  <a:srgbClr val="202122"/>
                </a:solidFill>
                <a:effectLst/>
                <a:latin typeface="Arial" panose="020B0604020202020204" pitchFamily="34" charset="0"/>
              </a:rPr>
              <a:t>, </a:t>
            </a:r>
            <a:r>
              <a:rPr lang="en-US" b="0" i="0" u="none" strike="noStrike" dirty="0">
                <a:solidFill>
                  <a:srgbClr val="0645AD"/>
                </a:solidFill>
                <a:effectLst/>
                <a:latin typeface="Arial" panose="020B0604020202020204" pitchFamily="34" charset="0"/>
                <a:hlinkClick r:id="rId12" tooltip="Video game console"/>
              </a:rPr>
              <a:t>console</a:t>
            </a:r>
            <a:r>
              <a:rPr lang="en-US" b="0" i="0" dirty="0">
                <a:solidFill>
                  <a:srgbClr val="202122"/>
                </a:solidFill>
                <a:effectLst/>
                <a:latin typeface="Arial" panose="020B0604020202020204" pitchFamily="34" charset="0"/>
              </a:rPr>
              <a:t> and </a:t>
            </a:r>
            <a:r>
              <a:rPr lang="en-US" b="0" i="0" u="none" strike="noStrike" dirty="0">
                <a:solidFill>
                  <a:srgbClr val="0645AD"/>
                </a:solidFill>
                <a:effectLst/>
                <a:latin typeface="Arial" panose="020B0604020202020204" pitchFamily="34" charset="0"/>
                <a:hlinkClick r:id="rId13" tooltip="Virtual reality"/>
              </a:rPr>
              <a:t>virtual reality</a:t>
            </a:r>
            <a:r>
              <a:rPr lang="en-US" b="0" i="0" dirty="0">
                <a:solidFill>
                  <a:srgbClr val="202122"/>
                </a:solidFill>
                <a:effectLst/>
                <a:latin typeface="Arial" panose="020B0604020202020204" pitchFamily="34" charset="0"/>
              </a:rPr>
              <a:t> platforms.</a:t>
            </a:r>
            <a:endParaRPr lang="en-IN" dirty="0"/>
          </a:p>
        </p:txBody>
      </p:sp>
      <p:pic>
        <p:nvPicPr>
          <p:cNvPr id="2050" name="Picture 2" descr="Unreal Engine 5 is now available in Early Access! - Unreal Engine">
            <a:extLst>
              <a:ext uri="{FF2B5EF4-FFF2-40B4-BE49-F238E27FC236}">
                <a16:creationId xmlns:a16="http://schemas.microsoft.com/office/drawing/2014/main" id="{9A1D2C3C-3934-47F9-9C5B-F2DE155DE65C}"/>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537492" y="3567953"/>
            <a:ext cx="6030726" cy="3129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2513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356C3-637A-468F-99CC-529B04152C1C}"/>
              </a:ext>
            </a:extLst>
          </p:cNvPr>
          <p:cNvSpPr>
            <a:spLocks noGrp="1"/>
          </p:cNvSpPr>
          <p:nvPr>
            <p:ph type="title"/>
          </p:nvPr>
        </p:nvSpPr>
        <p:spPr/>
        <p:txBody>
          <a:bodyPr/>
          <a:lstStyle/>
          <a:p>
            <a:r>
              <a:rPr lang="en-US" b="1" dirty="0">
                <a:latin typeface="Algerian" panose="04020705040A02060702" pitchFamily="82" charset="0"/>
              </a:rPr>
              <a:t> – unreal engine 5</a:t>
            </a:r>
            <a:endParaRPr lang="en-IN" b="1" dirty="0">
              <a:latin typeface="Algerian" panose="04020705040A02060702" pitchFamily="82" charset="0"/>
            </a:endParaRPr>
          </a:p>
        </p:txBody>
      </p:sp>
      <p:sp>
        <p:nvSpPr>
          <p:cNvPr id="3" name="Content Placeholder 2">
            <a:extLst>
              <a:ext uri="{FF2B5EF4-FFF2-40B4-BE49-F238E27FC236}">
                <a16:creationId xmlns:a16="http://schemas.microsoft.com/office/drawing/2014/main" id="{35D6B581-A3AB-4E2F-BB0A-70ECA4520CBB}"/>
              </a:ext>
            </a:extLst>
          </p:cNvPr>
          <p:cNvSpPr>
            <a:spLocks noGrp="1"/>
          </p:cNvSpPr>
          <p:nvPr>
            <p:ph idx="1"/>
          </p:nvPr>
        </p:nvSpPr>
        <p:spPr/>
        <p:txBody>
          <a:bodyPr/>
          <a:lstStyle/>
          <a:p>
            <a:r>
              <a:rPr lang="en-US" sz="2800" b="1" dirty="0"/>
              <a:t>Basic information –</a:t>
            </a:r>
            <a:endParaRPr lang="en-US" sz="2800" b="1" i="1" dirty="0"/>
          </a:p>
          <a:p>
            <a:pPr marL="0" indent="0">
              <a:buNone/>
            </a:pPr>
            <a:r>
              <a:rPr lang="en-US" sz="2000" b="1" i="1" dirty="0">
                <a:solidFill>
                  <a:srgbClr val="5F6368"/>
                </a:solidFill>
                <a:latin typeface="arial" panose="020B0604020202020204" pitchFamily="34" charset="0"/>
              </a:rPr>
              <a:t> the software used is called unreal engine 5. </a:t>
            </a:r>
          </a:p>
          <a:p>
            <a:pPr marL="0" indent="0">
              <a:buNone/>
            </a:pPr>
            <a:r>
              <a:rPr lang="en-US" sz="2000" b="1" i="1" dirty="0">
                <a:solidFill>
                  <a:srgbClr val="5F6368"/>
                </a:solidFill>
                <a:latin typeface="arial" panose="020B0604020202020204" pitchFamily="34" charset="0"/>
                <a:cs typeface="Arial" panose="020B0604020202020204" pitchFamily="34" charset="0"/>
              </a:rPr>
              <a:t>It gives ability to implement gameplay via code and visual language called blueprints.</a:t>
            </a:r>
          </a:p>
          <a:p>
            <a:pPr marL="0" indent="0">
              <a:buNone/>
            </a:pPr>
            <a:r>
              <a:rPr lang="en-US" sz="2000" b="1" i="1" dirty="0">
                <a:solidFill>
                  <a:srgbClr val="5F6368"/>
                </a:solidFill>
                <a:latin typeface="arial" panose="020B0604020202020204" pitchFamily="34" charset="0"/>
                <a:cs typeface="Arial" panose="020B0604020202020204" pitchFamily="34" charset="0"/>
              </a:rPr>
              <a:t>It can even create a plugin that modifies or extends engine.</a:t>
            </a:r>
          </a:p>
          <a:p>
            <a:pPr marL="0" indent="0">
              <a:buNone/>
            </a:pPr>
            <a:r>
              <a:rPr lang="en-US" sz="2000" b="1" i="0" dirty="0">
                <a:solidFill>
                  <a:srgbClr val="5F6368"/>
                </a:solidFill>
                <a:effectLst/>
                <a:latin typeface="arial" panose="020B0604020202020204" pitchFamily="34" charset="0"/>
              </a:rPr>
              <a:t>Unreal Engine 5</a:t>
            </a:r>
            <a:r>
              <a:rPr lang="en-US" sz="2000" b="0" i="0" dirty="0">
                <a:solidFill>
                  <a:srgbClr val="4D5156"/>
                </a:solidFill>
                <a:effectLst/>
                <a:latin typeface="arial" panose="020B0604020202020204" pitchFamily="34" charset="0"/>
              </a:rPr>
              <a:t> empowers all creators across all industries to deliver stunning real-time content and experiences. </a:t>
            </a:r>
            <a:endParaRPr lang="en-US" sz="2000"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69962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16B63363-B516-45DA-8909-FCB7CFDBA7D1}"/>
              </a:ext>
            </a:extLst>
          </p:cNvPr>
          <p:cNvSpPr txBox="1"/>
          <p:nvPr/>
        </p:nvSpPr>
        <p:spPr>
          <a:xfrm>
            <a:off x="559293" y="1908699"/>
            <a:ext cx="45719" cy="369332"/>
          </a:xfrm>
          <a:prstGeom prst="rect">
            <a:avLst/>
          </a:prstGeom>
          <a:noFill/>
        </p:spPr>
        <p:txBody>
          <a:bodyPr wrap="square" rtlCol="0">
            <a:spAutoFit/>
          </a:bodyPr>
          <a:lstStyle/>
          <a:p>
            <a:endParaRPr lang="en-IN" dirty="0"/>
          </a:p>
        </p:txBody>
      </p:sp>
      <p:sp>
        <p:nvSpPr>
          <p:cNvPr id="13" name="TextBox 12">
            <a:extLst>
              <a:ext uri="{FF2B5EF4-FFF2-40B4-BE49-F238E27FC236}">
                <a16:creationId xmlns:a16="http://schemas.microsoft.com/office/drawing/2014/main" id="{B157C3DA-57C1-4CFD-871D-B309505BE51E}"/>
              </a:ext>
            </a:extLst>
          </p:cNvPr>
          <p:cNvSpPr txBox="1"/>
          <p:nvPr/>
        </p:nvSpPr>
        <p:spPr>
          <a:xfrm>
            <a:off x="5490838" y="1988598"/>
            <a:ext cx="914400" cy="914400"/>
          </a:xfrm>
          <a:prstGeom prst="rect">
            <a:avLst/>
          </a:prstGeom>
          <a:noFill/>
        </p:spPr>
        <p:txBody>
          <a:bodyPr wrap="square" rtlCol="0">
            <a:spAutoFit/>
          </a:bodyPr>
          <a:lstStyle/>
          <a:p>
            <a:endParaRPr lang="en-IN" dirty="0"/>
          </a:p>
        </p:txBody>
      </p:sp>
      <p:sp>
        <p:nvSpPr>
          <p:cNvPr id="8" name="TextBox 7">
            <a:extLst>
              <a:ext uri="{FF2B5EF4-FFF2-40B4-BE49-F238E27FC236}">
                <a16:creationId xmlns:a16="http://schemas.microsoft.com/office/drawing/2014/main" id="{4EADD8F2-03E9-44CA-85E4-011198DE4980}"/>
              </a:ext>
            </a:extLst>
          </p:cNvPr>
          <p:cNvSpPr txBox="1"/>
          <p:nvPr/>
        </p:nvSpPr>
        <p:spPr>
          <a:xfrm>
            <a:off x="958788" y="695131"/>
            <a:ext cx="9960745" cy="815608"/>
          </a:xfrm>
          <a:prstGeom prst="rect">
            <a:avLst/>
          </a:prstGeom>
          <a:noFill/>
        </p:spPr>
        <p:txBody>
          <a:bodyPr wrap="square">
            <a:spAutoFit/>
          </a:bodyPr>
          <a:lstStyle/>
          <a:p>
            <a:r>
              <a:rPr lang="en-US" sz="4700" b="1" dirty="0">
                <a:latin typeface="Algerian" panose="04020705040A02060702" pitchFamily="82" charset="0"/>
              </a:rPr>
              <a:t> Software use– unreal engine </a:t>
            </a:r>
            <a:endParaRPr lang="en-IN" sz="4700" dirty="0"/>
          </a:p>
        </p:txBody>
      </p:sp>
      <p:sp>
        <p:nvSpPr>
          <p:cNvPr id="15" name="TextBox 14">
            <a:extLst>
              <a:ext uri="{FF2B5EF4-FFF2-40B4-BE49-F238E27FC236}">
                <a16:creationId xmlns:a16="http://schemas.microsoft.com/office/drawing/2014/main" id="{2FFEB2AF-EA1F-4E6C-B650-A9DF9AB39A51}"/>
              </a:ext>
            </a:extLst>
          </p:cNvPr>
          <p:cNvSpPr txBox="1"/>
          <p:nvPr/>
        </p:nvSpPr>
        <p:spPr>
          <a:xfrm>
            <a:off x="1078636" y="2146935"/>
            <a:ext cx="6094520" cy="3970318"/>
          </a:xfrm>
          <a:prstGeom prst="rect">
            <a:avLst/>
          </a:prstGeom>
          <a:noFill/>
        </p:spPr>
        <p:txBody>
          <a:bodyPr wrap="square">
            <a:spAutoFit/>
          </a:bodyPr>
          <a:lstStyle/>
          <a:p>
            <a:r>
              <a:rPr lang="en-US" sz="2800" b="1" i="0" dirty="0">
                <a:solidFill>
                  <a:srgbClr val="5F6368"/>
                </a:solidFill>
                <a:effectLst/>
                <a:latin typeface="arial" panose="020B0604020202020204" pitchFamily="34" charset="0"/>
              </a:rPr>
              <a:t>Unreal Engine</a:t>
            </a:r>
            <a:r>
              <a:rPr lang="en-US" sz="2800" b="0" i="0" dirty="0">
                <a:solidFill>
                  <a:srgbClr val="4D5156"/>
                </a:solidFill>
                <a:effectLst/>
                <a:latin typeface="arial" panose="020B0604020202020204" pitchFamily="34" charset="0"/>
              </a:rPr>
              <a:t> is the world's most open and advanced real-time 3D creation tool for photoreal visuals and immersive experiences.</a:t>
            </a:r>
            <a:endParaRPr lang="en-US" sz="2800" b="0" i="0" dirty="0">
              <a:solidFill>
                <a:srgbClr val="202124"/>
              </a:solidFill>
              <a:effectLst/>
              <a:latin typeface="arial" panose="020B0604020202020204" pitchFamily="34" charset="0"/>
            </a:endParaRPr>
          </a:p>
          <a:p>
            <a:pPr algn="l"/>
            <a:r>
              <a:rPr lang="en-US" sz="2800" b="1" i="0" dirty="0">
                <a:solidFill>
                  <a:srgbClr val="202124"/>
                </a:solidFill>
                <a:effectLst/>
                <a:latin typeface="arial" panose="020B0604020202020204" pitchFamily="34" charset="0"/>
              </a:rPr>
              <a:t>Unreal Engine is free to download</a:t>
            </a:r>
            <a:r>
              <a:rPr lang="en-US" sz="2800" b="0" i="0" dirty="0">
                <a:solidFill>
                  <a:srgbClr val="202124"/>
                </a:solidFill>
                <a:effectLst/>
                <a:latin typeface="arial" panose="020B0604020202020204" pitchFamily="34" charset="0"/>
              </a:rPr>
              <a:t>. </a:t>
            </a:r>
            <a:r>
              <a:rPr lang="en-US" sz="2800" dirty="0">
                <a:solidFill>
                  <a:srgbClr val="202124"/>
                </a:solidFill>
                <a:latin typeface="arial" panose="020B0604020202020204" pitchFamily="34" charset="0"/>
              </a:rPr>
              <a:t>It</a:t>
            </a:r>
            <a:r>
              <a:rPr lang="en-US" sz="2800" b="0" i="0" dirty="0">
                <a:solidFill>
                  <a:srgbClr val="202124"/>
                </a:solidFill>
                <a:effectLst/>
                <a:latin typeface="arial" panose="020B0604020202020204" pitchFamily="34" charset="0"/>
              </a:rPr>
              <a:t> offer a choice of licensing terms depending on your use of Unreal Engine.</a:t>
            </a:r>
          </a:p>
          <a:p>
            <a:endParaRPr lang="en-IN" sz="2800" dirty="0">
              <a:latin typeface="Arial" panose="020B0604020202020204" pitchFamily="34" charset="0"/>
              <a:cs typeface="Arial" panose="020B0604020202020204" pitchFamily="34" charset="0"/>
            </a:endParaRPr>
          </a:p>
        </p:txBody>
      </p:sp>
      <p:pic>
        <p:nvPicPr>
          <p:cNvPr id="1026" name="Picture 2" descr="Learn game development for free with Unreal Online Learning - Unreal Engine">
            <a:extLst>
              <a:ext uri="{FF2B5EF4-FFF2-40B4-BE49-F238E27FC236}">
                <a16:creationId xmlns:a16="http://schemas.microsoft.com/office/drawing/2014/main" id="{929A74A8-876D-4471-8B32-EF4D695498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21181" y="1908699"/>
            <a:ext cx="4408065" cy="4477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1652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75462-5691-47B8-9DD8-603EDA092BB6}"/>
              </a:ext>
            </a:extLst>
          </p:cNvPr>
          <p:cNvSpPr>
            <a:spLocks noGrp="1"/>
          </p:cNvSpPr>
          <p:nvPr>
            <p:ph type="title"/>
          </p:nvPr>
        </p:nvSpPr>
        <p:spPr/>
        <p:txBody>
          <a:bodyPr/>
          <a:lstStyle/>
          <a:p>
            <a:r>
              <a:rPr lang="en-US" dirty="0"/>
              <a:t>Code and Environment </a:t>
            </a:r>
            <a:endParaRPr lang="en-IN" dirty="0"/>
          </a:p>
        </p:txBody>
      </p:sp>
      <p:sp>
        <p:nvSpPr>
          <p:cNvPr id="3" name="Content Placeholder 2">
            <a:extLst>
              <a:ext uri="{FF2B5EF4-FFF2-40B4-BE49-F238E27FC236}">
                <a16:creationId xmlns:a16="http://schemas.microsoft.com/office/drawing/2014/main" id="{9C6662F8-5933-4B13-8704-1B2FBF8416C3}"/>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D16B320B-59FA-4A34-A601-5B1E8A840E3C}"/>
              </a:ext>
            </a:extLst>
          </p:cNvPr>
          <p:cNvPicPr>
            <a:picLocks noChangeAspect="1"/>
          </p:cNvPicPr>
          <p:nvPr/>
        </p:nvPicPr>
        <p:blipFill>
          <a:blip r:embed="rId2"/>
          <a:stretch>
            <a:fillRect/>
          </a:stretch>
        </p:blipFill>
        <p:spPr>
          <a:xfrm>
            <a:off x="876931" y="1152983"/>
            <a:ext cx="10042604" cy="5649238"/>
          </a:xfrm>
          <a:prstGeom prst="rect">
            <a:avLst/>
          </a:prstGeom>
        </p:spPr>
      </p:pic>
    </p:spTree>
    <p:extLst>
      <p:ext uri="{BB962C8B-B14F-4D97-AF65-F5344CB8AC3E}">
        <p14:creationId xmlns:p14="http://schemas.microsoft.com/office/powerpoint/2010/main" val="6336985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98590D-E1DE-4C01-8C26-36F315778EB5}"/>
              </a:ext>
            </a:extLst>
          </p:cNvPr>
          <p:cNvPicPr>
            <a:picLocks noChangeAspect="1"/>
          </p:cNvPicPr>
          <p:nvPr/>
        </p:nvPicPr>
        <p:blipFill>
          <a:blip r:embed="rId2"/>
          <a:stretch>
            <a:fillRect/>
          </a:stretch>
        </p:blipFill>
        <p:spPr>
          <a:xfrm>
            <a:off x="980109" y="1029766"/>
            <a:ext cx="9020810" cy="5722711"/>
          </a:xfrm>
          <a:prstGeom prst="rect">
            <a:avLst/>
          </a:prstGeom>
        </p:spPr>
      </p:pic>
      <p:sp>
        <p:nvSpPr>
          <p:cNvPr id="5" name="TextBox 4">
            <a:extLst>
              <a:ext uri="{FF2B5EF4-FFF2-40B4-BE49-F238E27FC236}">
                <a16:creationId xmlns:a16="http://schemas.microsoft.com/office/drawing/2014/main" id="{86C2637D-1118-416A-BFFC-AD04A4A2E3DA}"/>
              </a:ext>
            </a:extLst>
          </p:cNvPr>
          <p:cNvSpPr txBox="1"/>
          <p:nvPr/>
        </p:nvSpPr>
        <p:spPr>
          <a:xfrm>
            <a:off x="2414726" y="383435"/>
            <a:ext cx="6782540" cy="646331"/>
          </a:xfrm>
          <a:prstGeom prst="rect">
            <a:avLst/>
          </a:prstGeom>
          <a:noFill/>
        </p:spPr>
        <p:txBody>
          <a:bodyPr wrap="square" rtlCol="0">
            <a:spAutoFit/>
          </a:bodyPr>
          <a:lstStyle/>
          <a:p>
            <a:r>
              <a:rPr lang="en-US" sz="3600" dirty="0"/>
              <a:t>This is called event graph</a:t>
            </a:r>
            <a:endParaRPr lang="en-IN" sz="3600" dirty="0"/>
          </a:p>
        </p:txBody>
      </p:sp>
    </p:spTree>
    <p:extLst>
      <p:ext uri="{BB962C8B-B14F-4D97-AF65-F5344CB8AC3E}">
        <p14:creationId xmlns:p14="http://schemas.microsoft.com/office/powerpoint/2010/main" val="2606354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521AEE-289B-49B8-A688-B25031A21176}"/>
              </a:ext>
            </a:extLst>
          </p:cNvPr>
          <p:cNvPicPr>
            <a:picLocks noChangeAspect="1"/>
          </p:cNvPicPr>
          <p:nvPr/>
        </p:nvPicPr>
        <p:blipFill>
          <a:blip r:embed="rId2"/>
          <a:stretch>
            <a:fillRect/>
          </a:stretch>
        </p:blipFill>
        <p:spPr>
          <a:xfrm>
            <a:off x="3879542" y="295182"/>
            <a:ext cx="7838982" cy="6267635"/>
          </a:xfrm>
          <a:prstGeom prst="rect">
            <a:avLst/>
          </a:prstGeom>
        </p:spPr>
      </p:pic>
      <p:sp>
        <p:nvSpPr>
          <p:cNvPr id="5" name="TextBox 4">
            <a:extLst>
              <a:ext uri="{FF2B5EF4-FFF2-40B4-BE49-F238E27FC236}">
                <a16:creationId xmlns:a16="http://schemas.microsoft.com/office/drawing/2014/main" id="{8603E244-3BAB-49BB-A8A8-6D2D9457E78D}"/>
              </a:ext>
            </a:extLst>
          </p:cNvPr>
          <p:cNvSpPr txBox="1"/>
          <p:nvPr/>
        </p:nvSpPr>
        <p:spPr>
          <a:xfrm>
            <a:off x="479394" y="896645"/>
            <a:ext cx="3338004" cy="5016758"/>
          </a:xfrm>
          <a:prstGeom prst="rect">
            <a:avLst/>
          </a:prstGeom>
          <a:noFill/>
        </p:spPr>
        <p:txBody>
          <a:bodyPr wrap="square" rtlCol="0">
            <a:spAutoFit/>
          </a:bodyPr>
          <a:lstStyle/>
          <a:p>
            <a:r>
              <a:rPr lang="en-US" sz="2000" dirty="0"/>
              <a:t>1.These event graphs are used to make characters function and work .</a:t>
            </a:r>
          </a:p>
          <a:p>
            <a:endParaRPr lang="en-US" sz="2000" dirty="0"/>
          </a:p>
          <a:p>
            <a:endParaRPr lang="en-US" sz="2000" dirty="0"/>
          </a:p>
          <a:p>
            <a:r>
              <a:rPr lang="en-US" sz="2000" dirty="0"/>
              <a:t>2.There are specific event graph for different meshes and characters . </a:t>
            </a:r>
          </a:p>
          <a:p>
            <a:endParaRPr lang="en-US" sz="2000" dirty="0"/>
          </a:p>
          <a:p>
            <a:endParaRPr lang="en-US" sz="2000" dirty="0"/>
          </a:p>
          <a:p>
            <a:r>
              <a:rPr lang="en-US" sz="2000" dirty="0"/>
              <a:t>3.They are also used to design a mesh(object).</a:t>
            </a:r>
          </a:p>
          <a:p>
            <a:endParaRPr lang="en-US" sz="2000" dirty="0"/>
          </a:p>
          <a:p>
            <a:r>
              <a:rPr lang="en-US" sz="2000" dirty="0"/>
              <a:t>4. To add textures, roughness, and change properties like wind .</a:t>
            </a:r>
            <a:endParaRPr lang="en-IN" sz="2000" dirty="0"/>
          </a:p>
        </p:txBody>
      </p:sp>
    </p:spTree>
    <p:extLst>
      <p:ext uri="{BB962C8B-B14F-4D97-AF65-F5344CB8AC3E}">
        <p14:creationId xmlns:p14="http://schemas.microsoft.com/office/powerpoint/2010/main" val="4040993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3B6D2-6AA8-4ECA-9B8B-7620A9D6DD8E}"/>
              </a:ext>
            </a:extLst>
          </p:cNvPr>
          <p:cNvSpPr>
            <a:spLocks noGrp="1"/>
          </p:cNvSpPr>
          <p:nvPr>
            <p:ph type="title"/>
          </p:nvPr>
        </p:nvSpPr>
        <p:spPr/>
        <p:txBody>
          <a:bodyPr/>
          <a:lstStyle/>
          <a:p>
            <a:r>
              <a:rPr lang="en-US" dirty="0"/>
              <a:t>Example environments-</a:t>
            </a:r>
            <a:endParaRPr lang="en-IN" dirty="0"/>
          </a:p>
        </p:txBody>
      </p:sp>
      <p:sp>
        <p:nvSpPr>
          <p:cNvPr id="3" name="Content Placeholder 2">
            <a:extLst>
              <a:ext uri="{FF2B5EF4-FFF2-40B4-BE49-F238E27FC236}">
                <a16:creationId xmlns:a16="http://schemas.microsoft.com/office/drawing/2014/main" id="{8480CBA9-2842-4B9C-8918-329586986417}"/>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B97598DA-327B-4644-A250-60E6EBFF63CE}"/>
              </a:ext>
            </a:extLst>
          </p:cNvPr>
          <p:cNvPicPr>
            <a:picLocks noChangeAspect="1"/>
          </p:cNvPicPr>
          <p:nvPr/>
        </p:nvPicPr>
        <p:blipFill rotWithShape="1">
          <a:blip r:embed="rId2"/>
          <a:srcRect r="21322"/>
          <a:stretch/>
        </p:blipFill>
        <p:spPr>
          <a:xfrm>
            <a:off x="257453" y="1916879"/>
            <a:ext cx="5708341" cy="4621567"/>
          </a:xfrm>
          <a:prstGeom prst="rect">
            <a:avLst/>
          </a:prstGeom>
        </p:spPr>
      </p:pic>
      <p:pic>
        <p:nvPicPr>
          <p:cNvPr id="5" name="Picture 4">
            <a:extLst>
              <a:ext uri="{FF2B5EF4-FFF2-40B4-BE49-F238E27FC236}">
                <a16:creationId xmlns:a16="http://schemas.microsoft.com/office/drawing/2014/main" id="{16D36611-E32E-4FB8-8877-6CA0484301C7}"/>
              </a:ext>
            </a:extLst>
          </p:cNvPr>
          <p:cNvPicPr>
            <a:picLocks noChangeAspect="1"/>
          </p:cNvPicPr>
          <p:nvPr/>
        </p:nvPicPr>
        <p:blipFill rotWithShape="1">
          <a:blip r:embed="rId3"/>
          <a:srcRect r="20641"/>
          <a:stretch/>
        </p:blipFill>
        <p:spPr>
          <a:xfrm>
            <a:off x="6084927" y="1916879"/>
            <a:ext cx="5935438" cy="4621567"/>
          </a:xfrm>
          <a:prstGeom prst="rect">
            <a:avLst/>
          </a:prstGeom>
        </p:spPr>
      </p:pic>
    </p:spTree>
    <p:extLst>
      <p:ext uri="{BB962C8B-B14F-4D97-AF65-F5344CB8AC3E}">
        <p14:creationId xmlns:p14="http://schemas.microsoft.com/office/powerpoint/2010/main" val="2273759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1F58D-B5DB-4B56-8DD1-CC265DCF4A2F}"/>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6BE258CA-A238-46C5-99A8-462458639C5A}"/>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4F5879CC-BA80-42EC-9B4C-6683A9B36E63}"/>
              </a:ext>
            </a:extLst>
          </p:cNvPr>
          <p:cNvPicPr>
            <a:picLocks noChangeAspect="1"/>
          </p:cNvPicPr>
          <p:nvPr/>
        </p:nvPicPr>
        <p:blipFill rotWithShape="1">
          <a:blip r:embed="rId2"/>
          <a:srcRect l="32205" t="12680" r="27722" b="47843"/>
          <a:stretch/>
        </p:blipFill>
        <p:spPr>
          <a:xfrm>
            <a:off x="305451" y="1272987"/>
            <a:ext cx="4795465" cy="5307106"/>
          </a:xfrm>
          <a:prstGeom prst="rect">
            <a:avLst/>
          </a:prstGeom>
        </p:spPr>
      </p:pic>
      <p:pic>
        <p:nvPicPr>
          <p:cNvPr id="7" name="Picture 6">
            <a:extLst>
              <a:ext uri="{FF2B5EF4-FFF2-40B4-BE49-F238E27FC236}">
                <a16:creationId xmlns:a16="http://schemas.microsoft.com/office/drawing/2014/main" id="{8F41F216-7FF6-4747-ABB3-DE5158462435}"/>
              </a:ext>
            </a:extLst>
          </p:cNvPr>
          <p:cNvPicPr>
            <a:picLocks noChangeAspect="1"/>
          </p:cNvPicPr>
          <p:nvPr/>
        </p:nvPicPr>
        <p:blipFill rotWithShape="1">
          <a:blip r:embed="rId2"/>
          <a:srcRect l="32131" t="62222" r="27722" b="5360"/>
          <a:stretch/>
        </p:blipFill>
        <p:spPr>
          <a:xfrm>
            <a:off x="5576582" y="1853248"/>
            <a:ext cx="5745842" cy="3685717"/>
          </a:xfrm>
          <a:prstGeom prst="rect">
            <a:avLst/>
          </a:prstGeom>
        </p:spPr>
      </p:pic>
    </p:spTree>
    <p:extLst>
      <p:ext uri="{BB962C8B-B14F-4D97-AF65-F5344CB8AC3E}">
        <p14:creationId xmlns:p14="http://schemas.microsoft.com/office/powerpoint/2010/main" val="682728531"/>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5ECA37-C458-4BA2-A090-D7A19E07B434}">
  <ds:schemaRefs>
    <ds:schemaRef ds:uri="http://schemas.microsoft.com/sharepoint/v3/contenttype/forms"/>
  </ds:schemaRefs>
</ds:datastoreItem>
</file>

<file path=customXml/itemProps2.xml><?xml version="1.0" encoding="utf-8"?>
<ds:datastoreItem xmlns:ds="http://schemas.openxmlformats.org/officeDocument/2006/customXml" ds:itemID="{84F503EC-3FFF-4193-A86F-39150E2BAC75}">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7A26AAF5-6CFC-4C52-B7DF-08410EDE6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Facet</Template>
  <TotalTime>139</TotalTime>
  <Words>405</Words>
  <Application>Microsoft Office PowerPoint</Application>
  <PresentationFormat>Widescreen</PresentationFormat>
  <Paragraphs>29</Paragraphs>
  <Slides>11</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11</vt:i4>
      </vt:variant>
    </vt:vector>
  </HeadingPairs>
  <TitlesOfParts>
    <vt:vector size="22" baseType="lpstr">
      <vt:lpstr>Algerian</vt:lpstr>
      <vt:lpstr>arial</vt:lpstr>
      <vt:lpstr>arial</vt:lpstr>
      <vt:lpstr>Bookman Old Style</vt:lpstr>
      <vt:lpstr>Calibri</vt:lpstr>
      <vt:lpstr>Century Gothic</vt:lpstr>
      <vt:lpstr>Franklin Gothic Book</vt:lpstr>
      <vt:lpstr>Glegoo</vt:lpstr>
      <vt:lpstr>Wingdings 3</vt:lpstr>
      <vt:lpstr>1_RetrospectVTI</vt:lpstr>
      <vt:lpstr>Ion</vt:lpstr>
      <vt:lpstr>Industrial training in game development</vt:lpstr>
      <vt:lpstr>Game development in unreal engine.</vt:lpstr>
      <vt:lpstr> – unreal engine 5</vt:lpstr>
      <vt:lpstr>PowerPoint Presentation</vt:lpstr>
      <vt:lpstr>Code and Environment </vt:lpstr>
      <vt:lpstr>PowerPoint Presentation</vt:lpstr>
      <vt:lpstr>PowerPoint Presentation</vt:lpstr>
      <vt:lpstr>Example environments-</vt:lpstr>
      <vt:lpstr>PowerPoint Presentation</vt:lpstr>
      <vt:lpstr>PowerPoint Presentation</vt:lpstr>
      <vt:lpstr>Future Scope-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Industrial training in game development</dc:title>
  <dc:creator>Acer</dc:creator>
  <cp:lastModifiedBy>00114802719</cp:lastModifiedBy>
  <cp:revision>4</cp:revision>
  <dcterms:created xsi:type="dcterms:W3CDTF">2021-10-19T05:46:16Z</dcterms:created>
  <dcterms:modified xsi:type="dcterms:W3CDTF">2022-04-07T19:33:13Z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